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98" r:id="rId3"/>
    <p:sldId id="268" r:id="rId4"/>
    <p:sldId id="270" r:id="rId5"/>
    <p:sldId id="267" r:id="rId6"/>
    <p:sldId id="277" r:id="rId7"/>
    <p:sldId id="278" r:id="rId8"/>
    <p:sldId id="288" r:id="rId9"/>
    <p:sldId id="293" r:id="rId10"/>
    <p:sldId id="292" r:id="rId11"/>
    <p:sldId id="280" r:id="rId12"/>
    <p:sldId id="294" r:id="rId13"/>
    <p:sldId id="295" r:id="rId14"/>
    <p:sldId id="296" r:id="rId15"/>
    <p:sldId id="287" r:id="rId16"/>
    <p:sldId id="289" r:id="rId17"/>
    <p:sldId id="290" r:id="rId18"/>
    <p:sldId id="291" r:id="rId19"/>
    <p:sldId id="257" r:id="rId20"/>
    <p:sldId id="272" r:id="rId21"/>
    <p:sldId id="271" r:id="rId22"/>
    <p:sldId id="262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1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23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2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21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10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9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51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4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8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824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943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5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592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574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6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84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9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Medical_History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914400"/>
            <a:ext cx="6705600" cy="243840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«О профилактике курения в подростковой среде. Вред курения кальянов и электронных сигарет.»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751344"/>
            <a:ext cx="8001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опросов, в 2016 году распространенность потребления табака среди взрослого населения страны снизилась с 39% (в 2009 году) на 6% и составляет 33%.</a:t>
            </a:r>
          </a:p>
          <a:p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Всемирной организации здравоохранения, распространенность курения у российских подростков в возрасте 15 лет, которые курят по крайней мере раз в неделю, с 2006 по 2014 год снизилась среди мальчиков с 27 до 17%, а среди девочек — с 21 до 10%. Среди 13-летних подростков этот показатель снизился у мальчиков с 18 до 9%, а у девочек — с 17 до 7%.</a:t>
            </a:r>
            <a:endParaRPr lang="ru-RU" sz="28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86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Состав табачного дыма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8381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более 4000 различных химических веществ, 43 из них являются доказанными канцерогенами, т.е. являются причиной возникновения опухолей</a:t>
            </a:r>
          </a:p>
        </p:txBody>
      </p:sp>
      <p:pic>
        <p:nvPicPr>
          <p:cNvPr id="6" name="Picture 2" descr="C:\Users\Наталья\Desktop\cigarete_sosta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551" y="2286000"/>
            <a:ext cx="8083236" cy="45365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920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67" y="244258"/>
            <a:ext cx="8229600" cy="936633"/>
          </a:xfrm>
        </p:spPr>
        <p:txBody>
          <a:bodyPr>
            <a:noAutofit/>
          </a:bodyPr>
          <a:lstStyle/>
          <a:p>
            <a:r>
              <a:rPr lang="ru-RU" sz="4000" b="1" dirty="0"/>
              <a:t>Медицинские последствия курения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8600" y="1371600"/>
            <a:ext cx="5943600" cy="68580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Зависимость от никотина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7300" y="2209800"/>
            <a:ext cx="5600700" cy="68580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Онкологическая патология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28800" y="3886199"/>
            <a:ext cx="7162800" cy="1134797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Заболевания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сердечно-сосудистой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системы 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инфаркт, инсульт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риск развития внезапной смерти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38300" y="3033530"/>
            <a:ext cx="7429500" cy="762459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Заболевания органов дыхания 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хронический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обструктивный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бронхит, эмфизема легких и т.д.),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8600" y="5929130"/>
            <a:ext cx="6629400" cy="85267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Обменные нарушения 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зубов, ногтей, волос, кожных покровов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7300" y="5105233"/>
            <a:ext cx="6256272" cy="70027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Ухудшение памяти, головные боли, депрессии бессонница </a:t>
            </a:r>
          </a:p>
        </p:txBody>
      </p:sp>
      <p:pic>
        <p:nvPicPr>
          <p:cNvPr id="12" name="Рисунок 11" descr="WithUmlyC-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45" y="1342660"/>
            <a:ext cx="2308355" cy="16908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images.easyfreeclipart.com/161/cigarette-clip-art-16127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572" y="5420608"/>
            <a:ext cx="1325628" cy="128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пепельниц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7" y="3795989"/>
            <a:ext cx="1477101" cy="122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13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Способы курения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Сигарета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Электронная сигарета, </a:t>
            </a:r>
          </a:p>
          <a:p>
            <a:pPr marL="0" indent="0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вейп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Кальян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100" name="Picture 4" descr="http://www.clipartkid.com/images/100/cigarette-26295-objects-download-royalty-free-vector-clipart-eps-o2hQvb-clip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62" y="1892768"/>
            <a:ext cx="46349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ecosigara.com.ua/components/com_virtuemart/shop_image/product/twistaspire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981" y="3124200"/>
            <a:ext cx="2055762" cy="15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vapemap.ru/uploads/prod/800/prod_5633a2cb2fec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743" y="3276600"/>
            <a:ext cx="1704062" cy="17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mywishlist.ru/pic/i/wish/orig/007/717/59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02" y="4724400"/>
            <a:ext cx="1556881" cy="19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204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28343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английского происхождения «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vape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не имеет строгой трактовки, поскольку является производным от «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что означает пар. Наиболее известный перевод звучит как: это процесс вдыхания и выдыхания пара, производимого электронной сигаретой или схожим устройством.</a:t>
            </a:r>
          </a:p>
          <a:p>
            <a:pPr fontAlgn="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же, употребляя это название, подразумевают: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вэйп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прибор для парения (курения), электронная сигарета;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вэйпинг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процесс парения (курения); также разновидность субкультуры;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вэйперы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соответственно, участники такого процесса и движения.</a:t>
            </a:r>
            <a:endParaRPr lang="ru-RU" sz="2800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83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380063"/>
          </a:xfrm>
        </p:spPr>
        <p:txBody>
          <a:bodyPr>
            <a:normAutofit fontScale="90000"/>
          </a:bodyPr>
          <a:lstStyle/>
          <a:p>
            <a:r>
              <a:rPr lang="ru-RU" dirty="0"/>
              <a:t>История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2274838"/>
            <a:ext cx="7848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Вопреки всеобщему мнению, что </a:t>
            </a:r>
            <a:r>
              <a:rPr lang="ru-RU" sz="2800" dirty="0" err="1"/>
              <a:t>вейпинг</a:t>
            </a:r>
            <a:r>
              <a:rPr lang="ru-RU" sz="2800" dirty="0"/>
              <a:t> это что-то новое и молодое, стоит сказать, что первый патент на электронную сигарету был заявлен в 1927 году, а первая «</a:t>
            </a:r>
            <a:r>
              <a:rPr lang="ru-RU" sz="2800" b="1" dirty="0"/>
              <a:t>бездымная сигарета</a:t>
            </a:r>
            <a:r>
              <a:rPr lang="ru-RU" sz="2800" dirty="0"/>
              <a:t>», как ее тогда называли, в 1963 году. На тот момент эти девайсы выглядели совсем иначе и были внушительных размеров настольными решениями, которые нельзя было просто положить в карман и взять с собой на работу</a:t>
            </a:r>
            <a:r>
              <a:rPr lang="ru-RU" sz="3200" dirty="0"/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780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к появился вей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6667500" cy="525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54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889844"/>
            <a:ext cx="7848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Пропиленгликоль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(PG) 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бесцветная вязкая жидкость. Применяется в пищевом как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влагоудерживающая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добавка.</a:t>
            </a: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Глицерин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(GL)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бесцветная вязкая жидкость сладкого вкуса. Применяется очень широко, в том числе в пищевой промышленности в виде пищевой добавки для поддержания консистенции продуктов.</a:t>
            </a: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Никотин —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Наркотическое вещество, содержащееся в табаке. </a:t>
            </a: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Пищевой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ароматизатор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обычные промышленные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ароматизаторы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используются в еде, напитках, десертах и конфетах. Обычно представляют собой сложные смеси натуральных и синтетических составляющих, разработанных так, чтобы соответствовать определенному вкусу какого-то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3682611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1028343"/>
            <a:ext cx="792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rgbClr val="6B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основные три категории «топлива» на котором могут работать парогенераторы:</a:t>
            </a:r>
          </a:p>
          <a:p>
            <a:pPr fontAlgn="base"/>
            <a:r>
              <a:rPr lang="ru-RU" sz="2400" b="1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400" dirty="0" err="1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Concentrate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сюда входят специальный курительный воск и масла, которые получают из табака и самых разных трав и растений.</a:t>
            </a:r>
          </a:p>
          <a:p>
            <a:pPr fontAlgn="base"/>
            <a:r>
              <a:rPr lang="ru-RU" sz="2400" b="1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Сухие растения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400" dirty="0" err="1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herb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400" dirty="0" err="1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вапорайзеры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этой категории способны превратить в пар самый настоящий табак в сушеном виде и прочие сухие растения без какой либо переработки.</a:t>
            </a:r>
          </a:p>
          <a:p>
            <a:pPr fontAlgn="base"/>
            <a:r>
              <a:rPr lang="ru-RU" sz="2400" b="1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(E-</a:t>
            </a:r>
            <a:r>
              <a:rPr lang="ru-RU" sz="2400" dirty="0" err="1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liquid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самый распространенный тип </a:t>
            </a:r>
            <a:r>
              <a:rPr lang="ru-RU" sz="2400" dirty="0" err="1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вейпов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Специальные курительные жидкости, о которые слышали все.</a:t>
            </a:r>
          </a:p>
        </p:txBody>
      </p:sp>
    </p:spTree>
    <p:extLst>
      <p:ext uri="{BB962C8B-B14F-4D97-AF65-F5344CB8AC3E}">
        <p14:creationId xmlns:p14="http://schemas.microsoft.com/office/powerpoint/2010/main" val="8946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Состав жижи для вейп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" y="274638"/>
            <a:ext cx="8531225" cy="673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022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1143000"/>
            <a:ext cx="7924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вредна электронная сигарета для детей и какие симптомы ожидают начинающего пользователя электронного устройства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вайпинга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t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Одышка, кашель и боль в горле. Данные симптомы связаны с присутствием в большинстве устройств компонента –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пропиленгликоля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t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Сухость в горле, потливость и рвотные рефлексы. Состояние такого рода связывают с аллергической реакцией на составляющие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паропреобразователя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05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7620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Заторможенность, порча аппетита и бессонница. Симптомы, которые может спровоцировать наличие никотина. Никотин также вызывает сильнейшую зависимость, что более опасно для подростков. Школьник, который непредусмотрительно попробовал покурить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вайп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наркотиком, вряд ли потом станет использовать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безникотиновые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картриджи.</a:t>
            </a:r>
          </a:p>
        </p:txBody>
      </p:sp>
    </p:spTree>
    <p:extLst>
      <p:ext uri="{BB962C8B-B14F-4D97-AF65-F5344CB8AC3E}">
        <p14:creationId xmlns:p14="http://schemas.microsoft.com/office/powerpoint/2010/main" val="1613853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09600"/>
            <a:ext cx="8001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Нестабильное сердцебиение. Вызывается симптом активным использованием сигареты или неправильно выбранной жесткости подачи пара. </a:t>
            </a:r>
          </a:p>
          <a:p>
            <a:pPr fontAlgn="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Астматические приступы. Если учитывать небольшой возраст курильщика, то его легкие просто не готовы к нагрузке от вдыхаемого пара. Приступ астмы – удушье, нехватка воздуха для вдоха или недостаточность сил для выдоха, связанное с сужением сосудов и спазмом в бронхах.</a:t>
            </a:r>
          </a:p>
          <a:p>
            <a:pPr fontAlgn="t"/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Главной, и самой страшной, опасностью от использования электронной сигареты подростками является толчок к развитию онкологии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74165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874772"/>
            <a:ext cx="80771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человек бросил обычные сигареты и парит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вейп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но уже без никотина</a:t>
            </a:r>
            <a:r>
              <a:rPr kumimoji="0" lang="ru-RU" altLang="ru-RU" sz="28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десь зародиться зависимость может в 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50-60%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случаев</a:t>
            </a: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Вейп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438400"/>
            <a:ext cx="5257801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616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913463"/>
          </a:xfrm>
        </p:spPr>
        <p:txBody>
          <a:bodyPr>
            <a:normAutofit fontScale="90000"/>
          </a:bodyPr>
          <a:lstStyle/>
          <a:p>
            <a:r>
              <a:rPr lang="ru-RU" dirty="0"/>
              <a:t>Ограничения, связанные с употреблением </a:t>
            </a:r>
            <a:r>
              <a:rPr lang="ru-RU" dirty="0" err="1"/>
              <a:t>вейпов</a:t>
            </a:r>
            <a:r>
              <a:rPr lang="ru-RU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8348" y="2286000"/>
            <a:ext cx="76157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2014 году ВОЗ (Всемирная Организация Здравоохранения) рекомендовала применить к гаджетам все те же ограничения, что и к табачной продукции. Несмотря на предупреждения врачей, у гаджета появилось множество поклонников. И хотя их все еще гораздо меньше, чем тех, кто предпочитает табачный дым, увлечение </a:t>
            </a:r>
            <a:r>
              <a:rPr lang="ru-RU" sz="2800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вейпами</a:t>
            </a:r>
            <a:r>
              <a:rPr lang="ru-RU" sz="28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постепенно становится более массовым.</a:t>
            </a:r>
          </a:p>
          <a:p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836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Запреты на использование </a:t>
            </a:r>
            <a:r>
              <a:rPr lang="ru-RU" b="1" dirty="0" err="1"/>
              <a:t>вейпов</a:t>
            </a:r>
            <a:r>
              <a:rPr lang="ru-RU" b="1" dirty="0"/>
              <a:t> и закон о </a:t>
            </a:r>
            <a:r>
              <a:rPr lang="ru-RU" b="1" dirty="0" err="1"/>
              <a:t>вейпинге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2690336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страны уже отказались от электронных испарителей. Реклама и продажа </a:t>
            </a:r>
            <a:r>
              <a:rPr lang="ru-RU" sz="3200" b="1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вейпов</a:t>
            </a:r>
            <a:r>
              <a:rPr lang="ru-RU" sz="32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попала под запрет в Бразилии, Канаде, Дании, Турции, Италии и некоторых других странах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512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762000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Мосгордуме приняли резолюцию, ограничивающую продажу </a:t>
            </a:r>
            <a:r>
              <a:rPr lang="ru-RU" sz="3600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вейпов</a:t>
            </a:r>
            <a:r>
              <a:rPr lang="ru-RU" sz="36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несовершеннолетним, а также запрещающую их использование в общественных местах. Теперь ее должны рассмотреть в Минздраве и Госдуме. 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768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" y="304800"/>
            <a:ext cx="8229600" cy="381000"/>
          </a:xfrm>
        </p:spPr>
        <p:txBody>
          <a:bodyPr>
            <a:noAutofit/>
          </a:bodyPr>
          <a:lstStyle/>
          <a:p>
            <a:r>
              <a:rPr lang="ru-RU" sz="4000" b="1" dirty="0">
                <a:sym typeface="Century Gothic"/>
              </a:rPr>
              <a:t>Актуальность курения кальянов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1020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В последние годы в нашей стране приобрело большое распространение курение кальяна, особенно 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в молодежной среде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.  </a:t>
            </a:r>
          </a:p>
          <a:p>
            <a:pPr marL="0" lvl="0" indent="0">
              <a:buNone/>
            </a:pPr>
            <a:endParaRPr lang="ru-RU" sz="2400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  <a:p>
            <a:pPr marL="0" lvl="0" indent="0">
              <a:buNone/>
            </a:pPr>
            <a:r>
              <a:rPr lang="ru-RU" sz="2400" dirty="0"/>
              <a:t> </a:t>
            </a:r>
            <a:endParaRPr lang="ru-RU" sz="2400" b="0" i="0" u="none" strike="noStrike" cap="none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  <a:p>
            <a:pPr marL="0" lvl="0" indent="0">
              <a:buNone/>
            </a:pPr>
            <a:r>
              <a:rPr lang="ru-RU" sz="2400" dirty="0"/>
              <a:t> </a:t>
            </a:r>
            <a:br>
              <a:rPr lang="ru-RU" sz="2400" dirty="0"/>
            </a:br>
            <a:br>
              <a:rPr lang="ru-RU" sz="2400" dirty="0"/>
            </a:br>
            <a:endParaRPr lang="ru-RU" sz="2400" dirty="0"/>
          </a:p>
          <a:p>
            <a:pPr marL="0" lvl="0" indent="0">
              <a:buNone/>
            </a:pPr>
            <a:endParaRPr lang="ru-RU" sz="2400" b="0" i="0" u="none" strike="noStrike" cap="none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  <a:p>
            <a:pPr marL="0" lvl="0" indent="0">
              <a:buNone/>
            </a:pPr>
            <a:endParaRPr lang="ru-RU" sz="2400" b="0" i="0" u="none" strike="noStrike" cap="none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  <a:p>
            <a:pPr marL="0" lvl="0" indent="0"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 </a:t>
            </a:r>
          </a:p>
          <a:p>
            <a:pPr marL="0" lvl="0" indent="0">
              <a:buNone/>
            </a:pPr>
            <a:endParaRPr lang="ru-RU" sz="2400" b="0" i="0" u="none" strike="noStrike" cap="none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  <a:p>
            <a:pPr marL="0" lvl="0" indent="0">
              <a:buNone/>
            </a:pPr>
            <a:endParaRPr lang="ru-RU" sz="2400" b="1" i="0" u="none" strike="noStrike" cap="none" dirty="0">
              <a:solidFill>
                <a:schemeClr val="accent2"/>
              </a:solidFill>
              <a:latin typeface="Arial" panose="020B0604020202020204" pitchFamily="34" charset="0"/>
              <a:ea typeface="Century Gothic"/>
              <a:cs typeface="Arial" panose="020B0604020202020204" pitchFamily="34" charset="0"/>
              <a:sym typeface="Century Gothic"/>
            </a:endParaRPr>
          </a:p>
          <a:p>
            <a:pPr marL="0" lvl="0" indent="0">
              <a:buNone/>
            </a:pPr>
            <a:r>
              <a:rPr lang="ru-RU" sz="24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РЕАЛЬНОСТЬ ЖЕ СОВСЕМ ИНАЯ </a:t>
            </a:r>
          </a:p>
          <a:p>
            <a:pPr marL="0" lvl="0" indent="0">
              <a:buNone/>
            </a:pP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  </a:t>
            </a:r>
            <a:endParaRPr lang="ru-RU" sz="2400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  <a:p>
            <a:pPr lvl="0"/>
            <a:endParaRPr lang="ru-RU" sz="2400" b="0" i="0" u="none" strike="noStrike" cap="none" dirty="0">
              <a:solidFill>
                <a:schemeClr val="dk1"/>
              </a:solidFill>
              <a:latin typeface="Times New Roman" pitchFamily="18" charset="0"/>
              <a:ea typeface="Century Gothic"/>
              <a:cs typeface="Times New Roman" pitchFamily="18" charset="0"/>
              <a:sym typeface="Century Gothic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440437"/>
            <a:ext cx="6477000" cy="758691"/>
          </a:xfrm>
          <a:prstGeom prst="rect">
            <a:avLst/>
          </a:prstGeom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Курение кальяна – «модная» тенденция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6800" y="3503113"/>
            <a:ext cx="6519111" cy="72442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 -  от 16 до 30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4495800"/>
            <a:ext cx="7848600" cy="76200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Многие считают - «безопасное развлечение». </a:t>
            </a:r>
          </a:p>
        </p:txBody>
      </p:sp>
      <p:sp>
        <p:nvSpPr>
          <p:cNvPr id="5" name="Круговая стрелка 4"/>
          <p:cNvSpPr/>
          <p:nvPr/>
        </p:nvSpPr>
        <p:spPr>
          <a:xfrm rot="1627567">
            <a:off x="5388885" y="5785369"/>
            <a:ext cx="1147144" cy="104310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170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170" y="304800"/>
            <a:ext cx="8229600" cy="990600"/>
          </a:xfrm>
        </p:spPr>
        <p:txBody>
          <a:bodyPr>
            <a:normAutofit/>
          </a:bodyPr>
          <a:lstStyle/>
          <a:p>
            <a:r>
              <a:rPr lang="ru-RU" sz="4000" b="1" dirty="0"/>
              <a:t>Последствия курения кальяна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 descr="http://www.smokefreeislington.nhs.uk/wp-content/uploads/2012/09/Shisha-blue-pipe-with-smoke-sm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888" y="1295400"/>
            <a:ext cx="2419110" cy="557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" y="2270342"/>
            <a:ext cx="2905793" cy="1158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подмешивания наркотических средств (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спайсы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курительные смеси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dirty="0"/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9" y="3581400"/>
            <a:ext cx="2905793" cy="1066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Курение сопровождается вдыханием дыма, продуктов горения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4800600"/>
            <a:ext cx="2905793" cy="990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Длительный процесс курения (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 кальянного угля составляет около 600° С)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28600" y="5929882"/>
            <a:ext cx="2905793" cy="8519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Вдыхание мелкодисперсных частиц дыма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276600" y="2502408"/>
            <a:ext cx="978408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288792" y="3886200"/>
            <a:ext cx="978408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288792" y="5029200"/>
            <a:ext cx="978408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281819" y="6172200"/>
            <a:ext cx="978408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400" y="2057400"/>
            <a:ext cx="4648200" cy="1447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Отравления наркотическими средствами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(по данным главного нарколога России Е.А.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</a:rPr>
              <a:t>Брюна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, до 10% всех токсических отравлений приходится именно на случаи, связанные с употреблением 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</a:rPr>
              <a:t>спайсов</a:t>
            </a:r>
            <a:r>
              <a:rPr lang="ru-RU" dirty="0"/>
              <a:t>)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Наркотическая зависимость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581400"/>
            <a:ext cx="4648200" cy="1066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Поступление в организм канцерогенных веществ, опасность развития онкологической патологии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43400" y="4724400"/>
            <a:ext cx="4648200" cy="1066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Увеличивается попадание в легкие угарного газа в 40 раз, </a:t>
            </a:r>
          </a:p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ожоги дыхательных путей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43400" y="5929883"/>
            <a:ext cx="4648200" cy="8519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глубокий уровень повреждения органов дыхания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447800"/>
            <a:ext cx="2905793" cy="68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в составе никотина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43400" y="1447800"/>
            <a:ext cx="4648200" cy="533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700"/>
              </a:lnSpc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Никотиновая зависимость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276600" y="1524000"/>
            <a:ext cx="978408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120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6800" y="1768258"/>
            <a:ext cx="7010400" cy="11273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курение кальянных смесей даже без содержания табака не может быть альтернативой для курения сигарет»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524000"/>
            <a:ext cx="6019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Всемирная организация здравоохранения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66800" y="3810000"/>
            <a:ext cx="7010400" cy="220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«курильщики сигарет в течение пяти-семи минут делают 8-12 затяжек, в которых содержится 0,5-0,6 л дыма. </a:t>
            </a: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курении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кальяна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 делает от 50 до 200 затяжек, каждая из которых содержит от 0,2 до 1 литра дыма, что приравнивается к выкуриванию около 100 сигарет»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1000" y="3429000"/>
            <a:ext cx="6019800" cy="655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Исследования, проведенные в Иране, Швейцарии, Ливане, Египте, США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10278" y="381000"/>
            <a:ext cx="69145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+mj-lt"/>
                <a:ea typeface="+mj-ea"/>
                <a:cs typeface="+mj-cs"/>
              </a:rPr>
              <a:t>Последствия курения кальяна</a:t>
            </a:r>
          </a:p>
        </p:txBody>
      </p:sp>
    </p:spTree>
    <p:extLst>
      <p:ext uri="{BB962C8B-B14F-4D97-AF65-F5344CB8AC3E}">
        <p14:creationId xmlns:p14="http://schemas.microsoft.com/office/powerpoint/2010/main" val="1108120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аталья\Desktop\First_Aid_Slide_Mini.jpg"/>
          <p:cNvPicPr>
            <a:picLocks noChangeAspect="1" noChangeArrowheads="1"/>
          </p:cNvPicPr>
          <p:nvPr/>
        </p:nvPicPr>
        <p:blipFill>
          <a:blip r:embed="rId2" cstate="print">
            <a:lum bright="23000"/>
          </a:blip>
          <a:srcRect/>
          <a:stretch>
            <a:fillRect/>
          </a:stretch>
        </p:blipFill>
        <p:spPr bwMode="auto">
          <a:xfrm>
            <a:off x="0" y="0"/>
            <a:ext cx="9144000" cy="68681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6200" y="274638"/>
            <a:ext cx="8364777" cy="1143000"/>
          </a:xfrm>
        </p:spPr>
        <p:txBody>
          <a:bodyPr>
            <a:noAutofit/>
          </a:bodyPr>
          <a:lstStyle/>
          <a:p>
            <a:r>
              <a:rPr lang="ru-RU" sz="4000" b="1" dirty="0"/>
              <a:t>Причины в пользу запрета кальянов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47800" y="5181600"/>
            <a:ext cx="7543800" cy="1113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2200"/>
              </a:lnSpc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Последствия на организм подобны последствиям курения табака.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66800" y="4209789"/>
            <a:ext cx="7221777" cy="1066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2200"/>
              </a:lnSpc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мундштуке, в трубке, в жидкости кальяна содержатся возбудители инфекционных заболеваний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0603" y="3018251"/>
            <a:ext cx="74676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2200"/>
              </a:lnSpc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Кальян стимулирует использование табака – когда курят кальян - идет имитация курения и, следовательно, возникает толчок к курению табака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3611" y="1828800"/>
            <a:ext cx="6324600" cy="129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2200"/>
              </a:lnSpc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Трудности в отслеживании, что  именно находится в смеси, – проверить ее очень сложно,  отсутствует маркировка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819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dirty="0"/>
          </a:p>
          <a:p>
            <a:pPr marL="0" indent="0" algn="ctr">
              <a:buNone/>
            </a:pPr>
            <a:r>
              <a:rPr lang="ru-RU" sz="66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</a:rPr>
              <a:t>Благодарю за внимание!</a:t>
            </a:r>
          </a:p>
        </p:txBody>
      </p:sp>
      <p:pic>
        <p:nvPicPr>
          <p:cNvPr id="4" name="Рисунок 3" descr="i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4724400"/>
            <a:ext cx="27336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57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1580</TotalTime>
  <Words>1189</Words>
  <Application>Microsoft Office PowerPoint</Application>
  <PresentationFormat>Экран (4:3)</PresentationFormat>
  <Paragraphs>101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Garamond</vt:lpstr>
      <vt:lpstr>Monotype Corsiva</vt:lpstr>
      <vt:lpstr>Times New Roman</vt:lpstr>
      <vt:lpstr>Натуральные материалы</vt:lpstr>
      <vt:lpstr>«О профилактике курения в подростковой среде. Вред курения кальянов и электронных сигарет.»</vt:lpstr>
      <vt:lpstr>Презентация PowerPoint</vt:lpstr>
      <vt:lpstr>Состав табачного дыма</vt:lpstr>
      <vt:lpstr>Медицинские последствия курения  </vt:lpstr>
      <vt:lpstr>Способы курения</vt:lpstr>
      <vt:lpstr>Презентация PowerPoint</vt:lpstr>
      <vt:lpstr>История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Если человек бросил обычные сигареты и парит вейп, но уже без никотина здесь зародиться зависимость может в 50-60% случаев</vt:lpstr>
      <vt:lpstr>Ограничения, связанные с употреблением вейпов.</vt:lpstr>
      <vt:lpstr>Запреты на использование вейпов и закон о вейпинге </vt:lpstr>
      <vt:lpstr>Презентация PowerPoint</vt:lpstr>
      <vt:lpstr>Актуальность курения кальянов</vt:lpstr>
      <vt:lpstr>Последствия курения кальяна</vt:lpstr>
      <vt:lpstr> </vt:lpstr>
      <vt:lpstr>Причины в пользу запрета кальянов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Gene</cp:lastModifiedBy>
  <cp:revision>60</cp:revision>
  <dcterms:created xsi:type="dcterms:W3CDTF">2017-03-13T07:27:48Z</dcterms:created>
  <dcterms:modified xsi:type="dcterms:W3CDTF">2023-04-05T14:30:24Z</dcterms:modified>
</cp:coreProperties>
</file>